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5" r:id="rId19"/>
    <p:sldId id="277" r:id="rId20"/>
    <p:sldId id="273" r:id="rId21"/>
    <p:sldId id="274" r:id="rId22"/>
    <p:sldId id="278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568"/>
    <p:restoredTop sz="94511"/>
  </p:normalViewPr>
  <p:slideViewPr>
    <p:cSldViewPr snapToGrid="0" snapToObjects="1">
      <p:cViewPr varScale="1">
        <p:scale>
          <a:sx n="68" d="100"/>
          <a:sy n="68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FEFA-6D83-F644-ADF7-B110CB630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EE4C4-A2D3-B547-89BB-575A0ACC7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DC49-0297-9A4D-811E-E1406E16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9163-3607-FC4E-BC41-11A6391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2ED30-0675-2843-A05D-42310EE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2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CB4B-0FD5-C240-8C79-2660983B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3A554-B7AC-A54A-A9D6-D39ACCF0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D2C4-2F38-F444-9BEF-B5C1A4FA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D53F-9A50-AF42-BF8B-8A18B9B9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8D6AD-86C7-A04B-9F63-B2C97BD7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D5CB2-9526-0042-AE73-CA46F0005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E2F01-7A99-EA46-B820-8F1F5648D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51F68-3CB0-0945-B94F-23B97427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0D375-2034-5A42-9196-F5C7BDBE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A80A-5D2F-3042-95EB-DD08E84A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EC44-B37F-CF4A-96F0-119A593F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7164-FC6C-504C-89FD-D3788A71B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C4840-578B-8948-8E1D-788FCBCB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ADC41-551C-A541-BE6C-B6B20B1E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BE6C-B497-FA43-8637-2BDA41D9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1479-67D2-F84C-ABF5-584AC5C1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559C0-4FA6-6F46-8769-C25192378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EC03-E2A0-5144-AA1D-7892C315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981F-2348-0A49-AB66-F7EBFE78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39EAB-F04D-F944-8150-EAAB0D50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56CA-3B7D-CF48-8657-546ABC25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B7255-0F7E-094E-814B-1C0F9A406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C7E0-F201-FA42-B9B1-20E52EAD7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63B37-5429-7F4D-9A9A-2005BECE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0C7E8-5BB2-8745-B730-F89ECC96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FD966-9842-CE4A-A3AD-F33E6B35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0F5E-0C09-A349-95D0-672FEE61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3D024-77A9-3D4F-874C-3CC126F02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02912-962D-2145-8DEA-34448E08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12359-5ACD-0941-AA4F-B2CAFCD9B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1CBD0-02A9-9B40-BF6E-B669CD818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AAE18-13EC-7341-8046-8B2636C0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26319-B78A-7A4D-A55E-850A6C61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72303-D4C2-2B4A-8C8E-A7174F93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5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4264-C1B6-6E49-8D89-27FA9C83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67E4E-4CCB-C643-ADF8-0F68E734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181B4-244E-CF4F-AA9D-41BB0959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6C10C-1538-DA49-B2B7-E7D394B7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F8721-44A9-F446-8275-26137140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BA415-E91F-2747-BB1F-B3FE8384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9B9B5-33A6-294D-B6D5-7306A15E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F470-64F4-EF40-958F-09A3B413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5016C-5505-7045-9E2C-5757F497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7FBDC-4228-F940-996E-6D0649C1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B721-AC1D-B043-B9E7-764B2626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8C668-688C-3044-A7E6-7D303CF0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B44BE-DC31-9347-B359-387A516A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1417-5ECD-A54A-BB8E-6990E88B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65E3D-9DED-F74F-84E0-73E7C5C46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2A907-A5CB-484C-96D9-FEF90CF79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F203D-9B0C-9C4B-BD92-044FAF47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8B05-DD73-CA40-96A3-05A78251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A02F3-980B-004B-9A51-8236BAF7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82181-E758-C747-9D7C-0599B6A4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F9C9F-3EA7-1244-8D4B-E8129FD5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FABD-654F-F94D-9420-5C51C49F2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E26F-1A22-3043-BB0F-9EF6B9309FD1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5C69-4059-4D44-AFBF-A1FBA61FB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4E9B4-C551-064D-A838-4CF4A07C4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2CD1-1E9F-6E44-B084-BA7A08771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28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/>
              <a:t>Natural and Social Science Foundations of Political Legitimacy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05093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Acceptance of a given system of governance depends on personal perceptions and attitudes toward risk and whether government agency is preferable to private institutions </a:t>
            </a:r>
          </a:p>
        </p:txBody>
      </p:sp>
    </p:spTree>
    <p:extLst>
      <p:ext uri="{BB962C8B-B14F-4D97-AF65-F5344CB8AC3E}">
        <p14:creationId xmlns:p14="http://schemas.microsoft.com/office/powerpoint/2010/main" val="147022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209550"/>
            <a:ext cx="493395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400" b="1" dirty="0"/>
              <a:t>Prospect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650" y="990600"/>
            <a:ext cx="6248400" cy="54483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ProspectTheoryValueFunction.jpg">
            <a:extLst>
              <a:ext uri="{FF2B5EF4-FFF2-40B4-BE49-F238E27FC236}">
                <a16:creationId xmlns:a16="http://schemas.microsoft.com/office/drawing/2014/main" id="{ADD2B9FA-E143-F444-9731-8EF70A6F0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30" y="1219200"/>
            <a:ext cx="5725689" cy="4991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2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258763"/>
            <a:ext cx="5943600" cy="6175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 Prospect Theory Propositions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04900"/>
            <a:ext cx="9144000" cy="53721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7" descr="ProspectTheory01.jpg">
            <a:extLst>
              <a:ext uri="{FF2B5EF4-FFF2-40B4-BE49-F238E27FC236}">
                <a16:creationId xmlns:a16="http://schemas.microsoft.com/office/drawing/2014/main" id="{0E52273A-49A7-E14F-898B-719254CD3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291431"/>
            <a:ext cx="8515350" cy="499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3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227013"/>
            <a:ext cx="5334000" cy="6683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/>
              <a:t>Thinking Fast and Slow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7450" y="1047749"/>
            <a:ext cx="6457950" cy="554354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6966D-6179-9E46-BC4A-B7404558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67" y="1239810"/>
            <a:ext cx="6048565" cy="51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227013"/>
            <a:ext cx="10706100" cy="1125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altLang="en-US" sz="4400" b="1" dirty="0"/>
              <a:t>What Do Neuroscience and Behavioral Economics have to do with Political Legitimacy?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150" y="1504950"/>
            <a:ext cx="8991600" cy="49339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4E6566-A78D-F341-B9C3-F5A8B3C4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631156"/>
            <a:ext cx="8547100" cy="468153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Aristotle – </a:t>
            </a:r>
            <a:r>
              <a:rPr lang="en-US" altLang="en-US" sz="2000" i="1" dirty="0"/>
              <a:t>Politics</a:t>
            </a:r>
            <a:r>
              <a:rPr lang="en-US" altLang="en-US" sz="2000" dirty="0"/>
              <a:t> (350 BCE)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Machiavelli – </a:t>
            </a:r>
            <a:r>
              <a:rPr lang="en-US" altLang="en-US" sz="2000" i="1" dirty="0"/>
              <a:t>The Prince </a:t>
            </a:r>
            <a:r>
              <a:rPr lang="en-US" altLang="en-US" sz="2000" dirty="0"/>
              <a:t>(1513)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Hobbes – </a:t>
            </a:r>
            <a:r>
              <a:rPr lang="en-US" altLang="en-US" sz="2000" i="1" dirty="0"/>
              <a:t>Leviathan</a:t>
            </a:r>
            <a:r>
              <a:rPr lang="en-US" altLang="en-US" sz="2000" dirty="0"/>
              <a:t> (1651)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Locke – </a:t>
            </a:r>
            <a:r>
              <a:rPr lang="en-US" altLang="en-US" sz="2000" i="1" dirty="0"/>
              <a:t>Second Treatise on Government </a:t>
            </a:r>
            <a:r>
              <a:rPr lang="en-US" altLang="en-US" sz="2000" dirty="0"/>
              <a:t>(1688)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Montesquieu – </a:t>
            </a:r>
            <a:r>
              <a:rPr lang="en-US" altLang="en-US" sz="2000" i="1" dirty="0"/>
              <a:t>Spirit of the Laws </a:t>
            </a:r>
            <a:r>
              <a:rPr lang="en-US" altLang="en-US" sz="2000" dirty="0"/>
              <a:t>(1748)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Rousseau – </a:t>
            </a:r>
            <a:r>
              <a:rPr lang="en-US" altLang="en-US" sz="2000" i="1" dirty="0"/>
              <a:t>The Social Contract </a:t>
            </a:r>
            <a:r>
              <a:rPr lang="en-US" altLang="en-US" sz="2000" dirty="0"/>
              <a:t>(1762)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 err="1"/>
              <a:t>Borda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Mémoire</a:t>
            </a:r>
            <a:r>
              <a:rPr lang="en-US" altLang="en-US" sz="2000" dirty="0"/>
              <a:t> sur les </a:t>
            </a:r>
            <a:r>
              <a:rPr lang="en-US" altLang="en-US" sz="2000" dirty="0" err="1"/>
              <a:t>élections</a:t>
            </a:r>
            <a:r>
              <a:rPr lang="en-US" altLang="en-US" sz="2000" dirty="0"/>
              <a:t> au </a:t>
            </a:r>
            <a:r>
              <a:rPr lang="en-US" altLang="en-US" sz="2000" dirty="0" err="1"/>
              <a:t>scrutin</a:t>
            </a:r>
            <a:r>
              <a:rPr lang="en-US" altLang="en-US" sz="2000" dirty="0"/>
              <a:t> (1781)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Condorcet – </a:t>
            </a:r>
            <a:r>
              <a:rPr lang="en-US" altLang="en-US" sz="2000" i="1" dirty="0" err="1"/>
              <a:t>Essai</a:t>
            </a:r>
            <a:r>
              <a:rPr lang="en-US" altLang="en-US" sz="2000" i="1" dirty="0"/>
              <a:t> sur </a:t>
            </a:r>
            <a:r>
              <a:rPr lang="en-US" altLang="en-US" sz="2000" i="1" dirty="0" err="1"/>
              <a:t>l’application</a:t>
            </a:r>
            <a:r>
              <a:rPr lang="en-US" altLang="en-US" sz="2000" i="1" dirty="0"/>
              <a:t> de </a:t>
            </a:r>
            <a:r>
              <a:rPr lang="en-US" altLang="en-US" sz="2000" i="1" dirty="0" err="1"/>
              <a:t>l’analyse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à</a:t>
            </a:r>
            <a:r>
              <a:rPr lang="en-US" altLang="en-US" sz="2000" i="1" dirty="0"/>
              <a:t> la </a:t>
            </a:r>
            <a:r>
              <a:rPr lang="en-US" altLang="en-US" sz="2000" i="1" dirty="0" err="1"/>
              <a:t>probabilité</a:t>
            </a:r>
            <a:r>
              <a:rPr lang="en-US" altLang="en-US" sz="2000" i="1" dirty="0"/>
              <a:t> des </a:t>
            </a:r>
            <a:r>
              <a:rPr lang="en-US" altLang="en-US" sz="2000" i="1" dirty="0" err="1"/>
              <a:t>décisions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rendues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à</a:t>
            </a:r>
            <a:r>
              <a:rPr lang="en-US" altLang="en-US" sz="2000" i="1" dirty="0"/>
              <a:t> la </a:t>
            </a:r>
            <a:r>
              <a:rPr lang="en-US" altLang="en-US" sz="2000" i="1" dirty="0" err="1"/>
              <a:t>pluralité</a:t>
            </a:r>
            <a:r>
              <a:rPr lang="en-US" altLang="en-US" sz="2000" i="1" dirty="0"/>
              <a:t> des </a:t>
            </a:r>
            <a:r>
              <a:rPr lang="en-US" altLang="en-US" sz="2000" i="1" dirty="0" err="1"/>
              <a:t>voix</a:t>
            </a:r>
            <a:r>
              <a:rPr lang="en-US" altLang="en-US" sz="2000" i="1" dirty="0"/>
              <a:t> (1785)</a:t>
            </a:r>
            <a:endParaRPr lang="en-US" altLang="en-US" sz="2000" dirty="0"/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Bentham –  </a:t>
            </a:r>
            <a:r>
              <a:rPr lang="en-US" altLang="en-US" sz="2000" i="1" dirty="0"/>
              <a:t>Principles of Morals and Legislation</a:t>
            </a:r>
            <a:r>
              <a:rPr lang="en-US" altLang="en-US" sz="2000" dirty="0"/>
              <a:t> (1788)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Arrow – </a:t>
            </a:r>
            <a:r>
              <a:rPr lang="en-US" altLang="en-US" sz="2000" i="1" dirty="0"/>
              <a:t>Social Choice and Individual Values </a:t>
            </a:r>
            <a:r>
              <a:rPr lang="en-US" altLang="en-US" sz="2000" dirty="0"/>
              <a:t>(1951)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Downs – </a:t>
            </a:r>
            <a:r>
              <a:rPr lang="en-US" altLang="en-US" sz="2000" i="1" dirty="0"/>
              <a:t>An Economic Theory of Democracy </a:t>
            </a:r>
            <a:r>
              <a:rPr lang="en-US" altLang="en-US" sz="2000" dirty="0"/>
              <a:t>(1957)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Rawls – </a:t>
            </a:r>
            <a:r>
              <a:rPr lang="en-US" altLang="en-US" sz="2000" i="1" dirty="0"/>
              <a:t>A Theory of Justice </a:t>
            </a:r>
            <a:r>
              <a:rPr lang="en-US" altLang="en-US" sz="2000" dirty="0"/>
              <a:t>(1971)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Nozick – </a:t>
            </a:r>
            <a:r>
              <a:rPr lang="en-US" altLang="en-US" sz="2000" i="1" dirty="0"/>
              <a:t>Anarchy, State, and Utopia </a:t>
            </a:r>
            <a:r>
              <a:rPr lang="en-US" altLang="en-US" sz="2000" dirty="0"/>
              <a:t>(1974)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en-US" altLang="en-US" sz="2400" dirty="0"/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en-US" altLang="en-US" sz="2400" dirty="0"/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en-US" altLang="en-US" sz="2400" dirty="0"/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he-IL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7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323850"/>
            <a:ext cx="75819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altLang="en-US" sz="4000" b="1" dirty="0">
                <a:latin typeface="Arial" panose="020B0604020202020204" pitchFamily="34" charset="0"/>
              </a:rPr>
              <a:t>A Sampler of Public Attitudes - 1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0700" y="1085850"/>
            <a:ext cx="8515350" cy="54292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2" descr="Gallup01.jpg">
            <a:extLst>
              <a:ext uri="{FF2B5EF4-FFF2-40B4-BE49-F238E27FC236}">
                <a16:creationId xmlns:a16="http://schemas.microsoft.com/office/drawing/2014/main" id="{37EB9149-1B07-8742-8563-E4593FDE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212850"/>
            <a:ext cx="80137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5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150" y="169863"/>
            <a:ext cx="7620000" cy="6492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altLang="en-US" sz="4000" b="1" dirty="0">
                <a:latin typeface="Arial" panose="020B0604020202020204" pitchFamily="34" charset="0"/>
              </a:rPr>
              <a:t>A Sampler of Public Attitudes - 2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1009650"/>
            <a:ext cx="7010400" cy="56578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AntiTradeSentimentInGOP.jpg">
            <a:extLst>
              <a:ext uri="{FF2B5EF4-FFF2-40B4-BE49-F238E27FC236}">
                <a16:creationId xmlns:a16="http://schemas.microsoft.com/office/drawing/2014/main" id="{C388FA62-56A0-194E-A056-CCAEABC5C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120775"/>
            <a:ext cx="6489700" cy="543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150" y="169863"/>
            <a:ext cx="7620000" cy="6492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Arial" panose="020B0604020202020204" pitchFamily="34" charset="0"/>
              </a:rPr>
              <a:t>A Sampler of Public Attitudes - 4</a:t>
            </a:r>
            <a:endParaRPr lang="he-IL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852" y="1009649"/>
            <a:ext cx="9867900" cy="47815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2" descr="PoliticalAttitudesOnImmigrantsAndGuns.jpg">
            <a:extLst>
              <a:ext uri="{FF2B5EF4-FFF2-40B4-BE49-F238E27FC236}">
                <a16:creationId xmlns:a16="http://schemas.microsoft.com/office/drawing/2014/main" id="{2DC97D0C-8F7C-1D42-B844-85F17755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4" y="1262855"/>
            <a:ext cx="9306796" cy="4275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3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69863"/>
            <a:ext cx="8210550" cy="6492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</a:rPr>
              <a:t>A Sampler of Public Attitudes - 3</a:t>
            </a:r>
            <a:endParaRPr lang="he-IL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1009650"/>
            <a:ext cx="6515100" cy="56578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1" descr="DisagreementOnBasicFacts.jpg">
            <a:extLst>
              <a:ext uri="{FF2B5EF4-FFF2-40B4-BE49-F238E27FC236}">
                <a16:creationId xmlns:a16="http://schemas.microsoft.com/office/drawing/2014/main" id="{1994B530-91D1-8F48-BD4C-503CEEB28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143000"/>
            <a:ext cx="6083300" cy="5391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1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88913"/>
            <a:ext cx="11487150" cy="6492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400" b="1" dirty="0"/>
              <a:t>Elitism and Inequality Shape Political Discourse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09650"/>
            <a:ext cx="8077200" cy="56578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956D3-49B0-D449-A83B-466C220B5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139825"/>
            <a:ext cx="7416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5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913"/>
            <a:ext cx="7867650" cy="6492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400" b="1" dirty="0"/>
              <a:t>Social Science Informs Political 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09650"/>
            <a:ext cx="8077200" cy="56578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BC561-CD74-AA41-A3B5-1FEE6D57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2" y="1100589"/>
            <a:ext cx="7140575" cy="54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063"/>
            <a:ext cx="9144000" cy="11826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How Does Neuroscience Provide a Roadmap to Human Interactions?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1638300"/>
            <a:ext cx="7524750" cy="47053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01 brain-diagram.jpg">
            <a:extLst>
              <a:ext uri="{FF2B5EF4-FFF2-40B4-BE49-F238E27FC236}">
                <a16:creationId xmlns:a16="http://schemas.microsoft.com/office/drawing/2014/main" id="{4CC18187-2757-CB49-923B-7C1835072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762064"/>
            <a:ext cx="7051675" cy="44578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7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" y="169863"/>
            <a:ext cx="11544300" cy="6492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400" b="1" dirty="0"/>
              <a:t>Can Rationality Serve as a Path to Political Legitimacy?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1009650"/>
            <a:ext cx="7010400" cy="56578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B8F04-EAEB-4A4C-8036-F112B259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527" y="1155700"/>
            <a:ext cx="6628946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4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9863"/>
            <a:ext cx="11220450" cy="11445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b="1" dirty="0"/>
              <a:t>Irrational Decision-Making Can Lead to the Breakdown of Democratic Institutions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0" y="1447800"/>
            <a:ext cx="6591300" cy="52197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CEDFE-68E4-4648-A302-FDB3DC51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67" y="1571625"/>
            <a:ext cx="623461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5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69863"/>
            <a:ext cx="9448800" cy="7064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b="1" dirty="0"/>
              <a:t>Ideological Differences Shape Political Legitimacy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050" y="1066800"/>
            <a:ext cx="7353300" cy="56007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2746-4A2B-AC44-849E-758D0221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43" y="1217641"/>
            <a:ext cx="6615113" cy="52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69863"/>
            <a:ext cx="11163300" cy="6492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Arial" panose="020B0604020202020204" pitchFamily="34" charset="0"/>
              </a:rPr>
              <a:t>So What Does This Mean for Political Legitimacy?</a:t>
            </a:r>
            <a:endParaRPr lang="he-IL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1009650"/>
            <a:ext cx="7277100" cy="56578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2EA1F-E9F4-864D-8BEA-240127D8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092200"/>
            <a:ext cx="6934200" cy="54991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Economics, standard and behavioral, looks to scientific explanations and predictions based on rational processing of information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Politics focuses on emotional processing of information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Economics can frame information in a consistent manner but fall short of influencing policy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By appealing to emotions of greed and fear, politics gyrates around a quest for power in which economic rationality may or may not guide economic policy decisions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If the public is susceptible to emotional decisions, it may or may not be rational when it comes to the choice of political regimes</a:t>
            </a:r>
          </a:p>
          <a:p>
            <a:pPr algn="ctr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he-IL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4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46063"/>
            <a:ext cx="9677400" cy="7445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/>
              <a:t>What Are The General Partitions of the Brain?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295400"/>
            <a:ext cx="8134350" cy="50292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02 ThinkingEmotionalSurvivalBrainParts.jpg">
            <a:extLst>
              <a:ext uri="{FF2B5EF4-FFF2-40B4-BE49-F238E27FC236}">
                <a16:creationId xmlns:a16="http://schemas.microsoft.com/office/drawing/2014/main" id="{314FF331-3118-1141-A7BC-47AA07F9B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09700"/>
            <a:ext cx="7683500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1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50" y="190501"/>
            <a:ext cx="6286500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Normal Brain Functioning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613" y="1066798"/>
            <a:ext cx="5981700" cy="55340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02.0-S2352289514000101-gr1.jpg">
            <a:extLst>
              <a:ext uri="{FF2B5EF4-FFF2-40B4-BE49-F238E27FC236}">
                <a16:creationId xmlns:a16="http://schemas.microsoft.com/office/drawing/2014/main" id="{8B709443-19BC-DB49-B448-EC606D07A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07" y="1233485"/>
            <a:ext cx="5395912" cy="5200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5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550" y="350045"/>
            <a:ext cx="7200900" cy="6786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Decision Interactions in the Brain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850" y="1257300"/>
            <a:ext cx="5162550" cy="5029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4" descr="04 NeuralCircuitryOfRewardProcessing.jpg">
            <a:extLst>
              <a:ext uri="{FF2B5EF4-FFF2-40B4-BE49-F238E27FC236}">
                <a16:creationId xmlns:a16="http://schemas.microsoft.com/office/drawing/2014/main" id="{474206FC-FD8E-C443-B504-C0D7FB52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1419165"/>
            <a:ext cx="4665662" cy="470546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2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0425" y="373430"/>
            <a:ext cx="5067300" cy="6826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The Brain Under Stress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075" y="1327881"/>
            <a:ext cx="6115050" cy="515937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03-s2.0-S2352289514000101-gr2.jpg">
            <a:extLst>
              <a:ext uri="{FF2B5EF4-FFF2-40B4-BE49-F238E27FC236}">
                <a16:creationId xmlns:a16="http://schemas.microsoft.com/office/drawing/2014/main" id="{831E6E6D-CAD2-3C4B-B952-09449909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466847"/>
            <a:ext cx="5715000" cy="48814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4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350" y="227013"/>
            <a:ext cx="6610350" cy="744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Economic Dimensions of the Brain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0350" y="1162050"/>
            <a:ext cx="6610350" cy="53149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05 NeuroscienceBrainFunctionsInEconomics.jpg">
            <a:extLst>
              <a:ext uri="{FF2B5EF4-FFF2-40B4-BE49-F238E27FC236}">
                <a16:creationId xmlns:a16="http://schemas.microsoft.com/office/drawing/2014/main" id="{6633DDC2-4DEC-BC4C-828A-1671E5740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343433"/>
            <a:ext cx="6096000" cy="49521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4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50" y="169863"/>
            <a:ext cx="9982200" cy="1125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Economic Decisions under Classical, Neoclassical, and Post-Modern Formulations</a:t>
            </a:r>
            <a:endParaRPr lang="en-US" sz="40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3C99B4-9C44-3046-83E4-CDC262BB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975" y="1695450"/>
            <a:ext cx="8362950" cy="3733800"/>
          </a:xfr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Adam Smith (1723-1790)</a:t>
            </a:r>
          </a:p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David Ricardo (1770-1823)</a:t>
            </a:r>
          </a:p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Karl Marx (1818-1883)</a:t>
            </a:r>
          </a:p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Alfred Marshall (1842-1924)</a:t>
            </a:r>
          </a:p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John Maynard Keynes (1883-1946)</a:t>
            </a:r>
          </a:p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Daniel </a:t>
            </a:r>
            <a:r>
              <a:rPr lang="en-US" altLang="en-US" sz="24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Bernouilli</a:t>
            </a: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(1700-1782)</a:t>
            </a:r>
          </a:p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Daniel </a:t>
            </a:r>
            <a:r>
              <a:rPr lang="en-US" altLang="en-US" sz="24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Kahnemann</a:t>
            </a: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(1934- ) and Amos Tversky (1937-1996)</a:t>
            </a:r>
          </a:p>
          <a:p>
            <a:pPr marL="514350" indent="-514350" algn="just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Richard Thaler (1945-      )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514350" indent="-514350" algn="just" eaLnBrk="1" hangingPunct="1">
              <a:buFont typeface="Calibri" panose="020F0502020204030204" pitchFamily="34" charset="0"/>
              <a:buAutoNum type="arabicPeriod"/>
            </a:pP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76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7B2-B75A-E243-AE6F-F82C53C5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27013"/>
            <a:ext cx="7315200" cy="7254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Heterogeneity in Risk Preferences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29E7-5959-B74F-BE64-581564E0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06488"/>
            <a:ext cx="8934450" cy="544671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AlternativeSymmetricDistributions.jpg">
            <a:extLst>
              <a:ext uri="{FF2B5EF4-FFF2-40B4-BE49-F238E27FC236}">
                <a16:creationId xmlns:a16="http://schemas.microsoft.com/office/drawing/2014/main" id="{AA736310-3CDC-A64A-8ED8-000A575C4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260475"/>
            <a:ext cx="8407400" cy="51304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1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473</Words>
  <Application>Microsoft Macintosh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Times New Roman</vt:lpstr>
      <vt:lpstr>Office Theme</vt:lpstr>
      <vt:lpstr>Natural and Social Science Foundations of Political Legitimacy</vt:lpstr>
      <vt:lpstr>How Does Neuroscience Provide a Roadmap to Human Interactions?</vt:lpstr>
      <vt:lpstr>What Are The General Partitions of the Brain?</vt:lpstr>
      <vt:lpstr>Normal Brain Functioning</vt:lpstr>
      <vt:lpstr>Decision Interactions in the Brain</vt:lpstr>
      <vt:lpstr>The Brain Under Stress</vt:lpstr>
      <vt:lpstr> Economic Dimensions of the Brain</vt:lpstr>
      <vt:lpstr>Economic Decisions under Classical, Neoclassical, and Post-Modern Formulations</vt:lpstr>
      <vt:lpstr>Heterogeneity in Risk Preferences</vt:lpstr>
      <vt:lpstr> Prospect Theory</vt:lpstr>
      <vt:lpstr> Prospect Theory Propositions</vt:lpstr>
      <vt:lpstr>Thinking Fast and Slow</vt:lpstr>
      <vt:lpstr> What Do Neuroscience and Behavioral Economics have to do with Political Legitimacy?</vt:lpstr>
      <vt:lpstr> A Sampler of Public Attitudes - 1</vt:lpstr>
      <vt:lpstr> A Sampler of Public Attitudes - 2</vt:lpstr>
      <vt:lpstr>A Sampler of Public Attitudes - 4</vt:lpstr>
      <vt:lpstr>A Sampler of Public Attitudes - 3</vt:lpstr>
      <vt:lpstr> Elitism and Inequality Shape Political Discourse</vt:lpstr>
      <vt:lpstr>Social Science Informs Political Views</vt:lpstr>
      <vt:lpstr> Can Rationality Serve as a Path to Political Legitimacy?</vt:lpstr>
      <vt:lpstr> Irrational Decision-Making Can Lead to the Breakdown of Democratic Institutions</vt:lpstr>
      <vt:lpstr> Ideological Differences Shape Political Legitimacy</vt:lpstr>
      <vt:lpstr>So What Does This Mean for Political Legitimacy?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LeBel</dc:creator>
  <cp:lastModifiedBy>Philippe LeBel</cp:lastModifiedBy>
  <cp:revision>11</cp:revision>
  <dcterms:created xsi:type="dcterms:W3CDTF">2019-07-14T16:28:36Z</dcterms:created>
  <dcterms:modified xsi:type="dcterms:W3CDTF">2019-07-15T18:15:12Z</dcterms:modified>
</cp:coreProperties>
</file>